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4" r:id="rId3"/>
    <p:sldId id="257" r:id="rId4"/>
    <p:sldId id="258" r:id="rId5"/>
    <p:sldId id="265" r:id="rId6"/>
    <p:sldId id="259" r:id="rId7"/>
    <p:sldId id="266" r:id="rId8"/>
    <p:sldId id="267" r:id="rId9"/>
    <p:sldId id="268" r:id="rId10"/>
    <p:sldId id="260" r:id="rId11"/>
    <p:sldId id="269" r:id="rId12"/>
    <p:sldId id="261" r:id="rId13"/>
    <p:sldId id="270" r:id="rId14"/>
    <p:sldId id="271" r:id="rId15"/>
    <p:sldId id="262" r:id="rId16"/>
    <p:sldId id="272" r:id="rId17"/>
    <p:sldId id="273" r:id="rId18"/>
    <p:sldId id="26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6683"/>
  </p:normalViewPr>
  <p:slideViewPr>
    <p:cSldViewPr snapToGrid="0" snapToObjects="1">
      <p:cViewPr varScale="1">
        <p:scale>
          <a:sx n="142" d="100"/>
          <a:sy n="142" d="100"/>
        </p:scale>
        <p:origin x="18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C72B4-3A7C-4A8C-98EF-7FA0F3A32ED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5FCD11-D054-423D-8A7F-376A6E81EEB8}">
      <dgm:prSet/>
      <dgm:spPr/>
      <dgm:t>
        <a:bodyPr/>
        <a:lstStyle/>
        <a:p>
          <a:r>
            <a:rPr lang="fr-FR"/>
            <a:t>Objectif : Créer une application basée sur le data set Open Food Facts</a:t>
          </a:r>
          <a:endParaRPr lang="en-US"/>
        </a:p>
      </dgm:t>
    </dgm:pt>
    <dgm:pt modelId="{878E2FDF-949C-469F-BDFD-69089F83BBE9}" type="parTrans" cxnId="{05B8A8B2-9E5C-43DF-8A2D-1D2A90D45F7D}">
      <dgm:prSet/>
      <dgm:spPr/>
      <dgm:t>
        <a:bodyPr/>
        <a:lstStyle/>
        <a:p>
          <a:endParaRPr lang="en-US"/>
        </a:p>
      </dgm:t>
    </dgm:pt>
    <dgm:pt modelId="{DB3D071F-D5C5-4723-9118-76FA3EC9D00A}" type="sibTrans" cxnId="{05B8A8B2-9E5C-43DF-8A2D-1D2A90D45F7D}">
      <dgm:prSet/>
      <dgm:spPr/>
      <dgm:t>
        <a:bodyPr/>
        <a:lstStyle/>
        <a:p>
          <a:endParaRPr lang="en-US"/>
        </a:p>
      </dgm:t>
    </dgm:pt>
    <dgm:pt modelId="{4E5C1906-339E-4F99-B0B4-BE1461CAD0AD}">
      <dgm:prSet/>
      <dgm:spPr/>
      <dgm:t>
        <a:bodyPr/>
        <a:lstStyle/>
        <a:p>
          <a:r>
            <a:rPr lang="fr-FR"/>
            <a:t>Modification des données manquantes et incorrectes à l'aide de différentes méthodes</a:t>
          </a:r>
          <a:endParaRPr lang="en-US"/>
        </a:p>
      </dgm:t>
    </dgm:pt>
    <dgm:pt modelId="{474FB653-8DA2-443B-9369-C0E061D5DCF7}" type="parTrans" cxnId="{5FBAC92E-087A-4F71-A5DB-091C0C9EF448}">
      <dgm:prSet/>
      <dgm:spPr/>
      <dgm:t>
        <a:bodyPr/>
        <a:lstStyle/>
        <a:p>
          <a:endParaRPr lang="en-US"/>
        </a:p>
      </dgm:t>
    </dgm:pt>
    <dgm:pt modelId="{0556DC1E-0369-4059-8934-4DD17F3BCC22}" type="sibTrans" cxnId="{5FBAC92E-087A-4F71-A5DB-091C0C9EF448}">
      <dgm:prSet/>
      <dgm:spPr/>
      <dgm:t>
        <a:bodyPr/>
        <a:lstStyle/>
        <a:p>
          <a:endParaRPr lang="en-US"/>
        </a:p>
      </dgm:t>
    </dgm:pt>
    <dgm:pt modelId="{629E76F5-4E4B-4E18-A662-E1E9925D73B2}">
      <dgm:prSet/>
      <dgm:spPr/>
      <dgm:t>
        <a:bodyPr/>
        <a:lstStyle/>
        <a:p>
          <a:r>
            <a:rPr lang="fr-FR"/>
            <a:t>Analyse univariée et multivariée des variables importantes</a:t>
          </a:r>
          <a:endParaRPr lang="en-US"/>
        </a:p>
      </dgm:t>
    </dgm:pt>
    <dgm:pt modelId="{722110E6-494B-4653-AB80-5C2558A970EA}" type="parTrans" cxnId="{C302F755-786C-48A2-B392-33507B0F8176}">
      <dgm:prSet/>
      <dgm:spPr/>
      <dgm:t>
        <a:bodyPr/>
        <a:lstStyle/>
        <a:p>
          <a:endParaRPr lang="en-US"/>
        </a:p>
      </dgm:t>
    </dgm:pt>
    <dgm:pt modelId="{A39BA239-69C0-4D10-BCF8-88F45C044AC7}" type="sibTrans" cxnId="{C302F755-786C-48A2-B392-33507B0F8176}">
      <dgm:prSet/>
      <dgm:spPr/>
      <dgm:t>
        <a:bodyPr/>
        <a:lstStyle/>
        <a:p>
          <a:endParaRPr lang="en-US"/>
        </a:p>
      </dgm:t>
    </dgm:pt>
    <dgm:pt modelId="{8A3FD147-67E0-4A4F-A58E-95A4404DF113}">
      <dgm:prSet/>
      <dgm:spPr/>
      <dgm:t>
        <a:bodyPr/>
        <a:lstStyle/>
        <a:p>
          <a:r>
            <a:rPr lang="fr-FR"/>
            <a:t>Visualisation de la distribution des données et analyse en composantes principales (PCA)</a:t>
          </a:r>
          <a:endParaRPr lang="en-US"/>
        </a:p>
      </dgm:t>
    </dgm:pt>
    <dgm:pt modelId="{DF02E1F0-90AD-4E9E-A19D-9C481311C7AF}" type="parTrans" cxnId="{0AE898E0-7F19-4928-82AD-363F85C3467C}">
      <dgm:prSet/>
      <dgm:spPr/>
      <dgm:t>
        <a:bodyPr/>
        <a:lstStyle/>
        <a:p>
          <a:endParaRPr lang="en-US"/>
        </a:p>
      </dgm:t>
    </dgm:pt>
    <dgm:pt modelId="{D23328B1-88E7-49B5-9B1B-B916666EC9C1}" type="sibTrans" cxnId="{0AE898E0-7F19-4928-82AD-363F85C3467C}">
      <dgm:prSet/>
      <dgm:spPr/>
      <dgm:t>
        <a:bodyPr/>
        <a:lstStyle/>
        <a:p>
          <a:endParaRPr lang="en-US"/>
        </a:p>
      </dgm:t>
    </dgm:pt>
    <dgm:pt modelId="{6A29E3E4-E5C7-4B74-B0CB-D89DC38BB311}">
      <dgm:prSet/>
      <dgm:spPr/>
      <dgm:t>
        <a:bodyPr/>
        <a:lstStyle/>
        <a:p>
          <a:r>
            <a:rPr lang="fr-FR"/>
            <a:t>Présentation de l'application proposée</a:t>
          </a:r>
          <a:endParaRPr lang="en-US"/>
        </a:p>
      </dgm:t>
    </dgm:pt>
    <dgm:pt modelId="{1036D1B0-4478-4BF6-8F6D-E0D9D5E27AAD}" type="parTrans" cxnId="{3FE02A1F-36C7-498D-B88F-CD3591FE011D}">
      <dgm:prSet/>
      <dgm:spPr/>
      <dgm:t>
        <a:bodyPr/>
        <a:lstStyle/>
        <a:p>
          <a:endParaRPr lang="en-US"/>
        </a:p>
      </dgm:t>
    </dgm:pt>
    <dgm:pt modelId="{B5205E14-1B27-41E5-A827-881AB33F4E0F}" type="sibTrans" cxnId="{3FE02A1F-36C7-498D-B88F-CD3591FE011D}">
      <dgm:prSet/>
      <dgm:spPr/>
      <dgm:t>
        <a:bodyPr/>
        <a:lstStyle/>
        <a:p>
          <a:endParaRPr lang="en-US"/>
        </a:p>
      </dgm:t>
    </dgm:pt>
    <dgm:pt modelId="{811BB8BA-EDA5-4F45-98FA-10E14AAFC833}" type="pres">
      <dgm:prSet presAssocID="{CAAC72B4-3A7C-4A8C-98EF-7FA0F3A32EDC}" presName="vert0" presStyleCnt="0">
        <dgm:presLayoutVars>
          <dgm:dir/>
          <dgm:animOne val="branch"/>
          <dgm:animLvl val="lvl"/>
        </dgm:presLayoutVars>
      </dgm:prSet>
      <dgm:spPr/>
    </dgm:pt>
    <dgm:pt modelId="{DA8AF0A5-2C8E-944F-829D-2906DB42E229}" type="pres">
      <dgm:prSet presAssocID="{FC5FCD11-D054-423D-8A7F-376A6E81EEB8}" presName="thickLine" presStyleLbl="alignNode1" presStyleIdx="0" presStyleCnt="5"/>
      <dgm:spPr/>
    </dgm:pt>
    <dgm:pt modelId="{E7186D38-EDAF-864D-A3D2-09A19AA5BC09}" type="pres">
      <dgm:prSet presAssocID="{FC5FCD11-D054-423D-8A7F-376A6E81EEB8}" presName="horz1" presStyleCnt="0"/>
      <dgm:spPr/>
    </dgm:pt>
    <dgm:pt modelId="{084BB503-6F7D-2845-A506-FC661EF4886E}" type="pres">
      <dgm:prSet presAssocID="{FC5FCD11-D054-423D-8A7F-376A6E81EEB8}" presName="tx1" presStyleLbl="revTx" presStyleIdx="0" presStyleCnt="5"/>
      <dgm:spPr/>
    </dgm:pt>
    <dgm:pt modelId="{148D8DD5-0091-684E-A932-9676A7E60C3B}" type="pres">
      <dgm:prSet presAssocID="{FC5FCD11-D054-423D-8A7F-376A6E81EEB8}" presName="vert1" presStyleCnt="0"/>
      <dgm:spPr/>
    </dgm:pt>
    <dgm:pt modelId="{6A2C87A4-30AC-A145-8C8F-AD2BF9416D6C}" type="pres">
      <dgm:prSet presAssocID="{4E5C1906-339E-4F99-B0B4-BE1461CAD0AD}" presName="thickLine" presStyleLbl="alignNode1" presStyleIdx="1" presStyleCnt="5"/>
      <dgm:spPr/>
    </dgm:pt>
    <dgm:pt modelId="{BADA00C4-16CF-EB4C-9C65-2EC94C75936B}" type="pres">
      <dgm:prSet presAssocID="{4E5C1906-339E-4F99-B0B4-BE1461CAD0AD}" presName="horz1" presStyleCnt="0"/>
      <dgm:spPr/>
    </dgm:pt>
    <dgm:pt modelId="{0E78B4DF-1F8A-5549-AA26-3A76A3A294D6}" type="pres">
      <dgm:prSet presAssocID="{4E5C1906-339E-4F99-B0B4-BE1461CAD0AD}" presName="tx1" presStyleLbl="revTx" presStyleIdx="1" presStyleCnt="5"/>
      <dgm:spPr/>
    </dgm:pt>
    <dgm:pt modelId="{135832FA-C40A-004F-885F-A028AD285A21}" type="pres">
      <dgm:prSet presAssocID="{4E5C1906-339E-4F99-B0B4-BE1461CAD0AD}" presName="vert1" presStyleCnt="0"/>
      <dgm:spPr/>
    </dgm:pt>
    <dgm:pt modelId="{E9FAC0CE-3AB7-5E49-AC2E-C707FEE0B974}" type="pres">
      <dgm:prSet presAssocID="{629E76F5-4E4B-4E18-A662-E1E9925D73B2}" presName="thickLine" presStyleLbl="alignNode1" presStyleIdx="2" presStyleCnt="5"/>
      <dgm:spPr/>
    </dgm:pt>
    <dgm:pt modelId="{E603B3E0-8081-8D4E-AC33-2C1DDACD93C7}" type="pres">
      <dgm:prSet presAssocID="{629E76F5-4E4B-4E18-A662-E1E9925D73B2}" presName="horz1" presStyleCnt="0"/>
      <dgm:spPr/>
    </dgm:pt>
    <dgm:pt modelId="{8D910C79-EAF7-6B40-81E0-ED973F154278}" type="pres">
      <dgm:prSet presAssocID="{629E76F5-4E4B-4E18-A662-E1E9925D73B2}" presName="tx1" presStyleLbl="revTx" presStyleIdx="2" presStyleCnt="5"/>
      <dgm:spPr/>
    </dgm:pt>
    <dgm:pt modelId="{CE4C3C8C-BDAC-1D46-AD3B-E5A0864B3832}" type="pres">
      <dgm:prSet presAssocID="{629E76F5-4E4B-4E18-A662-E1E9925D73B2}" presName="vert1" presStyleCnt="0"/>
      <dgm:spPr/>
    </dgm:pt>
    <dgm:pt modelId="{53984FB9-967B-DA40-84EF-C0ED97D29FF3}" type="pres">
      <dgm:prSet presAssocID="{8A3FD147-67E0-4A4F-A58E-95A4404DF113}" presName="thickLine" presStyleLbl="alignNode1" presStyleIdx="3" presStyleCnt="5"/>
      <dgm:spPr/>
    </dgm:pt>
    <dgm:pt modelId="{5C59F65D-5A95-2640-8BB0-4E8E6E47D569}" type="pres">
      <dgm:prSet presAssocID="{8A3FD147-67E0-4A4F-A58E-95A4404DF113}" presName="horz1" presStyleCnt="0"/>
      <dgm:spPr/>
    </dgm:pt>
    <dgm:pt modelId="{96A48A7F-2FEF-BF42-9859-57431E312E1D}" type="pres">
      <dgm:prSet presAssocID="{8A3FD147-67E0-4A4F-A58E-95A4404DF113}" presName="tx1" presStyleLbl="revTx" presStyleIdx="3" presStyleCnt="5"/>
      <dgm:spPr/>
    </dgm:pt>
    <dgm:pt modelId="{F3DC3028-7A4E-A843-A6AD-F16BA7742ECA}" type="pres">
      <dgm:prSet presAssocID="{8A3FD147-67E0-4A4F-A58E-95A4404DF113}" presName="vert1" presStyleCnt="0"/>
      <dgm:spPr/>
    </dgm:pt>
    <dgm:pt modelId="{AB79C16C-8ECE-4E47-92EB-0A879A2EB04F}" type="pres">
      <dgm:prSet presAssocID="{6A29E3E4-E5C7-4B74-B0CB-D89DC38BB311}" presName="thickLine" presStyleLbl="alignNode1" presStyleIdx="4" presStyleCnt="5"/>
      <dgm:spPr/>
    </dgm:pt>
    <dgm:pt modelId="{B5A91C24-02F5-394A-890F-8CCD72853AAE}" type="pres">
      <dgm:prSet presAssocID="{6A29E3E4-E5C7-4B74-B0CB-D89DC38BB311}" presName="horz1" presStyleCnt="0"/>
      <dgm:spPr/>
    </dgm:pt>
    <dgm:pt modelId="{C41B1620-A956-0E49-A0F1-D074F38AD0F2}" type="pres">
      <dgm:prSet presAssocID="{6A29E3E4-E5C7-4B74-B0CB-D89DC38BB311}" presName="tx1" presStyleLbl="revTx" presStyleIdx="4" presStyleCnt="5"/>
      <dgm:spPr/>
    </dgm:pt>
    <dgm:pt modelId="{107C89F4-EB63-5745-98FD-1020D646C33E}" type="pres">
      <dgm:prSet presAssocID="{6A29E3E4-E5C7-4B74-B0CB-D89DC38BB311}" presName="vert1" presStyleCnt="0"/>
      <dgm:spPr/>
    </dgm:pt>
  </dgm:ptLst>
  <dgm:cxnLst>
    <dgm:cxn modelId="{DF7E1B10-DC48-D949-8C40-AB76941A695B}" type="presOf" srcId="{FC5FCD11-D054-423D-8A7F-376A6E81EEB8}" destId="{084BB503-6F7D-2845-A506-FC661EF4886E}" srcOrd="0" destOrd="0" presId="urn:microsoft.com/office/officeart/2008/layout/LinedList"/>
    <dgm:cxn modelId="{3FE02A1F-36C7-498D-B88F-CD3591FE011D}" srcId="{CAAC72B4-3A7C-4A8C-98EF-7FA0F3A32EDC}" destId="{6A29E3E4-E5C7-4B74-B0CB-D89DC38BB311}" srcOrd="4" destOrd="0" parTransId="{1036D1B0-4478-4BF6-8F6D-E0D9D5E27AAD}" sibTransId="{B5205E14-1B27-41E5-A827-881AB33F4E0F}"/>
    <dgm:cxn modelId="{5FBAC92E-087A-4F71-A5DB-091C0C9EF448}" srcId="{CAAC72B4-3A7C-4A8C-98EF-7FA0F3A32EDC}" destId="{4E5C1906-339E-4F99-B0B4-BE1461CAD0AD}" srcOrd="1" destOrd="0" parTransId="{474FB653-8DA2-443B-9369-C0E061D5DCF7}" sibTransId="{0556DC1E-0369-4059-8934-4DD17F3BCC22}"/>
    <dgm:cxn modelId="{3A9D5430-7D5B-6447-9703-7F16E871C6E6}" type="presOf" srcId="{4E5C1906-339E-4F99-B0B4-BE1461CAD0AD}" destId="{0E78B4DF-1F8A-5549-AA26-3A76A3A294D6}" srcOrd="0" destOrd="0" presId="urn:microsoft.com/office/officeart/2008/layout/LinedList"/>
    <dgm:cxn modelId="{61EDF336-A2A4-354C-91B8-07524A146BF0}" type="presOf" srcId="{CAAC72B4-3A7C-4A8C-98EF-7FA0F3A32EDC}" destId="{811BB8BA-EDA5-4F45-98FA-10E14AAFC833}" srcOrd="0" destOrd="0" presId="urn:microsoft.com/office/officeart/2008/layout/LinedList"/>
    <dgm:cxn modelId="{DAFEB848-EDA0-D94A-ABEC-462D02248C40}" type="presOf" srcId="{8A3FD147-67E0-4A4F-A58E-95A4404DF113}" destId="{96A48A7F-2FEF-BF42-9859-57431E312E1D}" srcOrd="0" destOrd="0" presId="urn:microsoft.com/office/officeart/2008/layout/LinedList"/>
    <dgm:cxn modelId="{0BD45C53-7A82-9A40-BFA2-7DC86CAD22E0}" type="presOf" srcId="{6A29E3E4-E5C7-4B74-B0CB-D89DC38BB311}" destId="{C41B1620-A956-0E49-A0F1-D074F38AD0F2}" srcOrd="0" destOrd="0" presId="urn:microsoft.com/office/officeart/2008/layout/LinedList"/>
    <dgm:cxn modelId="{C302F755-786C-48A2-B392-33507B0F8176}" srcId="{CAAC72B4-3A7C-4A8C-98EF-7FA0F3A32EDC}" destId="{629E76F5-4E4B-4E18-A662-E1E9925D73B2}" srcOrd="2" destOrd="0" parTransId="{722110E6-494B-4653-AB80-5C2558A970EA}" sibTransId="{A39BA239-69C0-4D10-BCF8-88F45C044AC7}"/>
    <dgm:cxn modelId="{0FED278D-6E14-2449-9534-9C3941969F5C}" type="presOf" srcId="{629E76F5-4E4B-4E18-A662-E1E9925D73B2}" destId="{8D910C79-EAF7-6B40-81E0-ED973F154278}" srcOrd="0" destOrd="0" presId="urn:microsoft.com/office/officeart/2008/layout/LinedList"/>
    <dgm:cxn modelId="{05B8A8B2-9E5C-43DF-8A2D-1D2A90D45F7D}" srcId="{CAAC72B4-3A7C-4A8C-98EF-7FA0F3A32EDC}" destId="{FC5FCD11-D054-423D-8A7F-376A6E81EEB8}" srcOrd="0" destOrd="0" parTransId="{878E2FDF-949C-469F-BDFD-69089F83BBE9}" sibTransId="{DB3D071F-D5C5-4723-9118-76FA3EC9D00A}"/>
    <dgm:cxn modelId="{0AE898E0-7F19-4928-82AD-363F85C3467C}" srcId="{CAAC72B4-3A7C-4A8C-98EF-7FA0F3A32EDC}" destId="{8A3FD147-67E0-4A4F-A58E-95A4404DF113}" srcOrd="3" destOrd="0" parTransId="{DF02E1F0-90AD-4E9E-A19D-9C481311C7AF}" sibTransId="{D23328B1-88E7-49B5-9B1B-B916666EC9C1}"/>
    <dgm:cxn modelId="{0713F5EA-19DC-4348-9E10-B8A96ACD20AE}" type="presParOf" srcId="{811BB8BA-EDA5-4F45-98FA-10E14AAFC833}" destId="{DA8AF0A5-2C8E-944F-829D-2906DB42E229}" srcOrd="0" destOrd="0" presId="urn:microsoft.com/office/officeart/2008/layout/LinedList"/>
    <dgm:cxn modelId="{A6D1153E-5ADF-EA42-8EE2-683E9CCFA345}" type="presParOf" srcId="{811BB8BA-EDA5-4F45-98FA-10E14AAFC833}" destId="{E7186D38-EDAF-864D-A3D2-09A19AA5BC09}" srcOrd="1" destOrd="0" presId="urn:microsoft.com/office/officeart/2008/layout/LinedList"/>
    <dgm:cxn modelId="{A2C9AEE7-E80D-C148-A955-2B078620BF1F}" type="presParOf" srcId="{E7186D38-EDAF-864D-A3D2-09A19AA5BC09}" destId="{084BB503-6F7D-2845-A506-FC661EF4886E}" srcOrd="0" destOrd="0" presId="urn:microsoft.com/office/officeart/2008/layout/LinedList"/>
    <dgm:cxn modelId="{06691C27-DB22-0344-9128-1BC0EB62C015}" type="presParOf" srcId="{E7186D38-EDAF-864D-A3D2-09A19AA5BC09}" destId="{148D8DD5-0091-684E-A932-9676A7E60C3B}" srcOrd="1" destOrd="0" presId="urn:microsoft.com/office/officeart/2008/layout/LinedList"/>
    <dgm:cxn modelId="{37B3D9AA-6C2C-964B-89AD-70741BFD513C}" type="presParOf" srcId="{811BB8BA-EDA5-4F45-98FA-10E14AAFC833}" destId="{6A2C87A4-30AC-A145-8C8F-AD2BF9416D6C}" srcOrd="2" destOrd="0" presId="urn:microsoft.com/office/officeart/2008/layout/LinedList"/>
    <dgm:cxn modelId="{32E6FEFF-E746-9140-9225-CD3EC4FE598C}" type="presParOf" srcId="{811BB8BA-EDA5-4F45-98FA-10E14AAFC833}" destId="{BADA00C4-16CF-EB4C-9C65-2EC94C75936B}" srcOrd="3" destOrd="0" presId="urn:microsoft.com/office/officeart/2008/layout/LinedList"/>
    <dgm:cxn modelId="{B62667EA-9C7E-2B41-9081-FE4528FA32C5}" type="presParOf" srcId="{BADA00C4-16CF-EB4C-9C65-2EC94C75936B}" destId="{0E78B4DF-1F8A-5549-AA26-3A76A3A294D6}" srcOrd="0" destOrd="0" presId="urn:microsoft.com/office/officeart/2008/layout/LinedList"/>
    <dgm:cxn modelId="{400AE8C7-4F39-FF47-8137-89F1AFC2CCBF}" type="presParOf" srcId="{BADA00C4-16CF-EB4C-9C65-2EC94C75936B}" destId="{135832FA-C40A-004F-885F-A028AD285A21}" srcOrd="1" destOrd="0" presId="urn:microsoft.com/office/officeart/2008/layout/LinedList"/>
    <dgm:cxn modelId="{C5AF767F-8868-9A4F-96B7-F990B58DD566}" type="presParOf" srcId="{811BB8BA-EDA5-4F45-98FA-10E14AAFC833}" destId="{E9FAC0CE-3AB7-5E49-AC2E-C707FEE0B974}" srcOrd="4" destOrd="0" presId="urn:microsoft.com/office/officeart/2008/layout/LinedList"/>
    <dgm:cxn modelId="{BFE8AB94-7F91-D446-892F-C8D784F14C4E}" type="presParOf" srcId="{811BB8BA-EDA5-4F45-98FA-10E14AAFC833}" destId="{E603B3E0-8081-8D4E-AC33-2C1DDACD93C7}" srcOrd="5" destOrd="0" presId="urn:microsoft.com/office/officeart/2008/layout/LinedList"/>
    <dgm:cxn modelId="{1753E35C-192A-DD49-9062-9C1EEA32E339}" type="presParOf" srcId="{E603B3E0-8081-8D4E-AC33-2C1DDACD93C7}" destId="{8D910C79-EAF7-6B40-81E0-ED973F154278}" srcOrd="0" destOrd="0" presId="urn:microsoft.com/office/officeart/2008/layout/LinedList"/>
    <dgm:cxn modelId="{6FA75F96-7E62-1D4E-BAAE-FB25E46E6EBC}" type="presParOf" srcId="{E603B3E0-8081-8D4E-AC33-2C1DDACD93C7}" destId="{CE4C3C8C-BDAC-1D46-AD3B-E5A0864B3832}" srcOrd="1" destOrd="0" presId="urn:microsoft.com/office/officeart/2008/layout/LinedList"/>
    <dgm:cxn modelId="{212A3A05-82F9-7446-BF54-560EBF2BF11A}" type="presParOf" srcId="{811BB8BA-EDA5-4F45-98FA-10E14AAFC833}" destId="{53984FB9-967B-DA40-84EF-C0ED97D29FF3}" srcOrd="6" destOrd="0" presId="urn:microsoft.com/office/officeart/2008/layout/LinedList"/>
    <dgm:cxn modelId="{77D43746-19AB-AD48-854D-629A5E9C018A}" type="presParOf" srcId="{811BB8BA-EDA5-4F45-98FA-10E14AAFC833}" destId="{5C59F65D-5A95-2640-8BB0-4E8E6E47D569}" srcOrd="7" destOrd="0" presId="urn:microsoft.com/office/officeart/2008/layout/LinedList"/>
    <dgm:cxn modelId="{4F71E698-1288-DC41-9652-58A1FA8A5C03}" type="presParOf" srcId="{5C59F65D-5A95-2640-8BB0-4E8E6E47D569}" destId="{96A48A7F-2FEF-BF42-9859-57431E312E1D}" srcOrd="0" destOrd="0" presId="urn:microsoft.com/office/officeart/2008/layout/LinedList"/>
    <dgm:cxn modelId="{6B08B595-3D1F-7C4E-BE1E-84C8FFEEDF42}" type="presParOf" srcId="{5C59F65D-5A95-2640-8BB0-4E8E6E47D569}" destId="{F3DC3028-7A4E-A843-A6AD-F16BA7742ECA}" srcOrd="1" destOrd="0" presId="urn:microsoft.com/office/officeart/2008/layout/LinedList"/>
    <dgm:cxn modelId="{0ADABA7C-04D4-BF44-9053-CBAC31DE9734}" type="presParOf" srcId="{811BB8BA-EDA5-4F45-98FA-10E14AAFC833}" destId="{AB79C16C-8ECE-4E47-92EB-0A879A2EB04F}" srcOrd="8" destOrd="0" presId="urn:microsoft.com/office/officeart/2008/layout/LinedList"/>
    <dgm:cxn modelId="{3BDBB9D8-E7EC-4643-8C96-06601FB3C5D5}" type="presParOf" srcId="{811BB8BA-EDA5-4F45-98FA-10E14AAFC833}" destId="{B5A91C24-02F5-394A-890F-8CCD72853AAE}" srcOrd="9" destOrd="0" presId="urn:microsoft.com/office/officeart/2008/layout/LinedList"/>
    <dgm:cxn modelId="{A54EE129-5829-B247-9648-045FF6D1FE1A}" type="presParOf" srcId="{B5A91C24-02F5-394A-890F-8CCD72853AAE}" destId="{C41B1620-A956-0E49-A0F1-D074F38AD0F2}" srcOrd="0" destOrd="0" presId="urn:microsoft.com/office/officeart/2008/layout/LinedList"/>
    <dgm:cxn modelId="{DCEDE5EF-6D3C-8A48-B4BD-FDE0588A1335}" type="presParOf" srcId="{B5A91C24-02F5-394A-890F-8CCD72853AAE}" destId="{107C89F4-EB63-5745-98FD-1020D646C3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AF0A5-2C8E-944F-829D-2906DB42E229}">
      <dsp:nvSpPr>
        <dsp:cNvPr id="0" name=""/>
        <dsp:cNvSpPr/>
      </dsp:nvSpPr>
      <dsp:spPr>
        <a:xfrm>
          <a:off x="0" y="417"/>
          <a:ext cx="116570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BB503-6F7D-2845-A506-FC661EF4886E}">
      <dsp:nvSpPr>
        <dsp:cNvPr id="0" name=""/>
        <dsp:cNvSpPr/>
      </dsp:nvSpPr>
      <dsp:spPr>
        <a:xfrm>
          <a:off x="0" y="417"/>
          <a:ext cx="11657043" cy="683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Objectif : Créer une application basée sur le data set Open Food Facts</a:t>
          </a:r>
          <a:endParaRPr lang="en-US" sz="2500" kern="1200"/>
        </a:p>
      </dsp:txBody>
      <dsp:txXfrm>
        <a:off x="0" y="417"/>
        <a:ext cx="11657043" cy="683097"/>
      </dsp:txXfrm>
    </dsp:sp>
    <dsp:sp modelId="{6A2C87A4-30AC-A145-8C8F-AD2BF9416D6C}">
      <dsp:nvSpPr>
        <dsp:cNvPr id="0" name=""/>
        <dsp:cNvSpPr/>
      </dsp:nvSpPr>
      <dsp:spPr>
        <a:xfrm>
          <a:off x="0" y="683514"/>
          <a:ext cx="116570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8B4DF-1F8A-5549-AA26-3A76A3A294D6}">
      <dsp:nvSpPr>
        <dsp:cNvPr id="0" name=""/>
        <dsp:cNvSpPr/>
      </dsp:nvSpPr>
      <dsp:spPr>
        <a:xfrm>
          <a:off x="0" y="683514"/>
          <a:ext cx="11657043" cy="683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Modification des données manquantes et incorrectes à l'aide de différentes méthodes</a:t>
          </a:r>
          <a:endParaRPr lang="en-US" sz="2500" kern="1200"/>
        </a:p>
      </dsp:txBody>
      <dsp:txXfrm>
        <a:off x="0" y="683514"/>
        <a:ext cx="11657043" cy="683097"/>
      </dsp:txXfrm>
    </dsp:sp>
    <dsp:sp modelId="{E9FAC0CE-3AB7-5E49-AC2E-C707FEE0B974}">
      <dsp:nvSpPr>
        <dsp:cNvPr id="0" name=""/>
        <dsp:cNvSpPr/>
      </dsp:nvSpPr>
      <dsp:spPr>
        <a:xfrm>
          <a:off x="0" y="1366611"/>
          <a:ext cx="116570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10C79-EAF7-6B40-81E0-ED973F154278}">
      <dsp:nvSpPr>
        <dsp:cNvPr id="0" name=""/>
        <dsp:cNvSpPr/>
      </dsp:nvSpPr>
      <dsp:spPr>
        <a:xfrm>
          <a:off x="0" y="1366611"/>
          <a:ext cx="11657043" cy="683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univariée et multivariée des variables importantes</a:t>
          </a:r>
          <a:endParaRPr lang="en-US" sz="2500" kern="1200"/>
        </a:p>
      </dsp:txBody>
      <dsp:txXfrm>
        <a:off x="0" y="1366611"/>
        <a:ext cx="11657043" cy="683097"/>
      </dsp:txXfrm>
    </dsp:sp>
    <dsp:sp modelId="{53984FB9-967B-DA40-84EF-C0ED97D29FF3}">
      <dsp:nvSpPr>
        <dsp:cNvPr id="0" name=""/>
        <dsp:cNvSpPr/>
      </dsp:nvSpPr>
      <dsp:spPr>
        <a:xfrm>
          <a:off x="0" y="2049708"/>
          <a:ext cx="116570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48A7F-2FEF-BF42-9859-57431E312E1D}">
      <dsp:nvSpPr>
        <dsp:cNvPr id="0" name=""/>
        <dsp:cNvSpPr/>
      </dsp:nvSpPr>
      <dsp:spPr>
        <a:xfrm>
          <a:off x="0" y="2049708"/>
          <a:ext cx="11657043" cy="683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Visualisation de la distribution des données et analyse en composantes principales (PCA)</a:t>
          </a:r>
          <a:endParaRPr lang="en-US" sz="2500" kern="1200"/>
        </a:p>
      </dsp:txBody>
      <dsp:txXfrm>
        <a:off x="0" y="2049708"/>
        <a:ext cx="11657043" cy="683097"/>
      </dsp:txXfrm>
    </dsp:sp>
    <dsp:sp modelId="{AB79C16C-8ECE-4E47-92EB-0A879A2EB04F}">
      <dsp:nvSpPr>
        <dsp:cNvPr id="0" name=""/>
        <dsp:cNvSpPr/>
      </dsp:nvSpPr>
      <dsp:spPr>
        <a:xfrm>
          <a:off x="0" y="2732805"/>
          <a:ext cx="116570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B1620-A956-0E49-A0F1-D074F38AD0F2}">
      <dsp:nvSpPr>
        <dsp:cNvPr id="0" name=""/>
        <dsp:cNvSpPr/>
      </dsp:nvSpPr>
      <dsp:spPr>
        <a:xfrm>
          <a:off x="0" y="2732805"/>
          <a:ext cx="11657043" cy="683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Présentation de l'application proposée</a:t>
          </a:r>
          <a:endParaRPr lang="en-US" sz="2500" kern="1200"/>
        </a:p>
      </dsp:txBody>
      <dsp:txXfrm>
        <a:off x="0" y="2732805"/>
        <a:ext cx="11657043" cy="683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58B96-C668-5A41-BFE9-95F3AFE7C38B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DCC99-045B-0C4C-962B-C1F4BCDC2D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CC99-045B-0C4C-962B-C1F4BCDC2D7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64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CC99-045B-0C4C-962B-C1F4BCDC2D7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65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A9AD3-1E12-AE46-9269-BAB7DDF22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EA0231-8854-514E-95E6-A0E8469C7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D1885E-EF81-644A-A0CA-BCF2757B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6288-FFDA-DD41-93B2-8478784D5F71}" type="datetime1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495D1C-8CC2-2648-AC7F-4C35C1CD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43FE1-6CFC-2746-8E9D-225F0696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18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26079-D3E1-A142-A1DE-443A0D2F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0B4FB0-1181-F646-B19D-4CCCB6CD8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EEC624-F7CE-D441-B7FC-E4FD7C9BF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3A1DF-56AF-B14F-8E51-D54DCD894FFC}" type="datetime1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DE7BAE-06FC-7D4A-B48C-28D0B90D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9E3275-ED66-B847-9D4E-233166F3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29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9C333D5-6129-314A-ADE2-494246686C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9C8DD1-09FD-4149-B7C3-32C25C025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4F2A1C-33C1-E643-8D2D-77C00CE7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4B-1069-CF42-85B0-B9F69F178BB1}" type="datetime1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C56D83-8F0B-4D49-9890-8E4778C1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9857BB-38E6-B94E-BC5D-653067A5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14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ACD5F-076B-4E48-9201-140C299E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DCB746-F66B-EE4E-83E9-73155F7AF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9E4386-0A59-ED49-86C9-99F53A75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6EA1-828F-6F45-B69F-8A1BCC60E417}" type="datetime1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4DDE35-1D50-F745-B6FC-293EF4BB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19E205-8FB4-4841-8A44-ED30DF02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69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6EA3BC-D549-804B-8E8A-37D142A7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6B3738-D194-344C-A055-5C7612D73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0B0D0D-72A2-3B44-9036-C29C61F3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2C90-925C-F64C-9503-6CBCE4DE29C5}" type="datetime1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9855CC-8B28-8B41-85BD-9F63B83A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4C02CF-F5E8-8E4A-B1B7-5AD86F3E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95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95DDA-6756-A947-9617-EAC750CB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5A65DE-4A3D-654C-BA00-FF890C9B8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237F2D-47F6-664E-8014-C47131DCC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A4D1B1-73B5-5043-BECB-B7A816E2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983D-5752-D241-B3A4-E2F89E88C406}" type="datetime1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79ACC9-BD51-0A4D-9AA1-42E34F26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1D9782-1A7A-3441-B20C-819256AC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42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8EE28-D35F-5F44-B9F1-E3E876DF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BECC83-8904-F948-8DCE-9C1002429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0BAAB0-9E81-C94F-A6F0-20D61A7B7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D15FE2-E07D-034A-958B-E3ECD8077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B72239-9C0A-9F4A-B14A-BDE19D27B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ADE89D-1461-9A42-9D7E-E2241FF4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E21F-88AF-3543-918A-B2B2B47C203F}" type="datetime1">
              <a:rPr lang="fr-FR" smtClean="0"/>
              <a:t>26/04/2023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6821D8-1A55-8247-A34C-95035ABC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E4C69FD-68FE-9847-9C3F-19B17FE9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17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01C96E-83D4-2E47-9698-5CB4C8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594D42-30E6-6A40-8EF5-D77847DB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E564-F6A5-A145-9FF9-39FF99F2994D}" type="datetime1">
              <a:rPr lang="fr-FR" smtClean="0"/>
              <a:t>26/04/2023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310BA8-F072-C648-9D77-E1BEBE3F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4DA23F-8509-514B-8C70-514BC80A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90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2DB391-7711-AD49-8CAC-C9C0F141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ACCDF-1F17-7943-8583-2F22612EAFDC}" type="datetime1">
              <a:rPr lang="fr-FR" smtClean="0"/>
              <a:t>26/04/2023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31235F1-2B74-A44F-B26C-1162F115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F64646-910D-4649-97AF-E535842D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73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9BE69-B0D8-D849-9B0C-B37C2657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1A85E1-3EE4-2545-9EF7-6F546029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0C27D2-0887-C046-AE21-5A7394296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35A825-F6DF-E248-9DE1-E4A7D711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E422-1E25-214E-B66D-6BFC60328E9B}" type="datetime1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A18938-5FEF-604D-9C26-D55A4EA0B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58D264-1F55-0B47-9257-F49B1E4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89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1F88F-594A-BA40-B55E-D8D5BEC3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028FD9-11C8-F844-941F-A2742E1F9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DE8C1B-1E28-A246-8AEF-2C612AF9D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2AF2CD-5F29-634C-BD40-3C1149B4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D326A-7C03-2349-B448-8B8859BB80D8}" type="datetime1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313646-CBE9-234C-8C63-1B5C9A1C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D7C60C-E4A0-1240-97F6-F577FBA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29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D8AFF63-F69A-4D48-BCBE-03DDCC08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819E6B-71E1-6C4A-B2AD-F2522B4F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672695-28EE-334E-B2A5-EDE3C477A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8352-A410-D94E-9BE4-727741AC5B6E}" type="datetime1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53A682-CD41-804C-AB23-9D4BF75AD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44D629-D922-584C-BCC5-489D9179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13DAC-E437-8F45-886B-9DC62DAD3E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9E7822-4E1C-0A41-BE48-B919DF40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6" y="4549143"/>
            <a:ext cx="4284417" cy="1663496"/>
          </a:xfrm>
        </p:spPr>
        <p:txBody>
          <a:bodyPr anchor="t">
            <a:normAutofit/>
          </a:bodyPr>
          <a:lstStyle/>
          <a:p>
            <a:pPr algn="l"/>
            <a:r>
              <a:rPr lang="fr-FR" sz="19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Analyse de données sur les produits alimentaires pour la création d'une application de recommandations nutritionnelles</a:t>
            </a:r>
            <a:br>
              <a:rPr lang="fr-FR" sz="19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</a:br>
            <a:endParaRPr lang="fr-FR" sz="19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48BC4A-934A-8949-A4D6-7CD0A6347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5" y="4752794"/>
            <a:ext cx="3960246" cy="1461736"/>
          </a:xfrm>
        </p:spPr>
        <p:txBody>
          <a:bodyPr anchor="t">
            <a:normAutofit/>
          </a:bodyPr>
          <a:lstStyle/>
          <a:p>
            <a:pPr algn="l"/>
            <a:r>
              <a:rPr lang="fr-FR" b="1" dirty="0"/>
              <a:t>Ismail Can OGUZ</a:t>
            </a:r>
          </a:p>
          <a:p>
            <a:pPr algn="l"/>
            <a:r>
              <a:rPr lang="fr-FR" b="1" dirty="0"/>
              <a:t>OC-Projet 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2E1433-CCCC-C245-A545-345AEA47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37A13DAC-E437-8F45-886B-9DC62DAD3E1C}" type="slidenum">
              <a:rPr lang="fr-FR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fr-FR" sz="140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6FA5F6-8ABC-2047-BABD-760AF6CA5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4" r="-2" b="-2"/>
          <a:stretch/>
        </p:blipFill>
        <p:spPr>
          <a:xfrm>
            <a:off x="1155556" y="637762"/>
            <a:ext cx="9889765" cy="35793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6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C2A6BF0-FB63-8F48-A222-804D77B0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15" y="1883138"/>
            <a:ext cx="9103965" cy="49844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A53223-E818-C64E-B2ED-6675E058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4994E8-7C23-7148-8974-47BACC5521C2}"/>
              </a:ext>
            </a:extLst>
          </p:cNvPr>
          <p:cNvSpPr txBox="1"/>
          <p:nvPr/>
        </p:nvSpPr>
        <p:spPr>
          <a:xfrm>
            <a:off x="5098697" y="1276554"/>
            <a:ext cx="6803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fr-FR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univariée</a:t>
            </a:r>
            <a:r>
              <a:rPr lang="fr-FR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histogrammes des colonnes numériques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5123221-4D5A-E942-8074-3D009AC88CED}"/>
              </a:ext>
            </a:extLst>
          </p:cNvPr>
          <p:cNvSpPr txBox="1"/>
          <p:nvPr/>
        </p:nvSpPr>
        <p:spPr>
          <a:xfrm>
            <a:off x="0" y="157166"/>
            <a:ext cx="7023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effectLst/>
                <a:latin typeface="Helvetica Neue" panose="02000503000000020004" pitchFamily="2" charset="0"/>
              </a:rPr>
              <a:t>III. Description et analyse </a:t>
            </a:r>
            <a:r>
              <a:rPr lang="fr-FR" sz="3200" b="1" dirty="0" err="1">
                <a:effectLst/>
                <a:latin typeface="Helvetica Neue" panose="02000503000000020004" pitchFamily="2" charset="0"/>
              </a:rPr>
              <a:t>univariée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797FAB-3E2C-2543-B2B3-8301D433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05" y="2180500"/>
            <a:ext cx="3528043" cy="287180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Données non-normales d'après les tests de normalité</a:t>
            </a:r>
          </a:p>
          <a:p>
            <a:pPr marL="0" indent="0">
              <a:buNone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Glucides et sucre : distribution plus large que les autres nutriments</a:t>
            </a:r>
          </a:p>
          <a:p>
            <a:pPr marL="0" indent="0">
              <a:buNone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 et fibres : valeurs principalement entre 0 et 20g/100g</a:t>
            </a:r>
          </a:p>
          <a:p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3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1A1BA58-2C5A-A343-BE00-C73329C6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94" y="0"/>
            <a:ext cx="7343809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7AD65967-DEC2-4B47-A5CC-6AE7D023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79" y="143838"/>
            <a:ext cx="2999689" cy="1624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IV. </a:t>
            </a:r>
            <a:r>
              <a:rPr lang="en-US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Analyse</a:t>
            </a:r>
            <a:r>
              <a:rPr lang="en-US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bivariée</a:t>
            </a:r>
            <a:endParaRPr lang="en-US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42764E-0978-6B47-B14E-1174D0FA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11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BE6019-32E0-224F-AAB0-DA442CD233CF}"/>
              </a:ext>
            </a:extLst>
          </p:cNvPr>
          <p:cNvSpPr txBox="1"/>
          <p:nvPr/>
        </p:nvSpPr>
        <p:spPr>
          <a:xfrm>
            <a:off x="201679" y="2031306"/>
            <a:ext cx="485635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Données numériques: matrice de corrélation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nutritionnel: similitude entre France et Royaume-Uni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Corrélation positive entre sucre_100g et carbohydrates_100g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Corrélation négative entre score de santé, matières grasses et énergie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écologique: moyenne des scores environnementaux et d'emballage</a:t>
            </a:r>
          </a:p>
        </p:txBody>
      </p:sp>
    </p:spTree>
    <p:extLst>
      <p:ext uri="{BB962C8B-B14F-4D97-AF65-F5344CB8AC3E}">
        <p14:creationId xmlns:p14="http://schemas.microsoft.com/office/powerpoint/2010/main" val="30740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D2E5D-5F5D-C24F-B33D-44748737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79" y="143838"/>
            <a:ext cx="2999689" cy="1624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IV. </a:t>
            </a:r>
            <a:r>
              <a:rPr lang="en-US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Analyse</a:t>
            </a:r>
            <a:r>
              <a:rPr lang="en-US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multivariée</a:t>
            </a:r>
            <a:endParaRPr lang="en-US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567454-7A80-6145-B160-D9CF6EEA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3EEA08-D24E-7042-BC58-51D6E774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157" y="1"/>
            <a:ext cx="8545795" cy="6858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F636C06-C340-C047-8DD4-35A222C9313E}"/>
              </a:ext>
            </a:extLst>
          </p:cNvPr>
          <p:cNvSpPr txBox="1"/>
          <p:nvPr/>
        </p:nvSpPr>
        <p:spPr>
          <a:xfrm>
            <a:off x="0" y="2287519"/>
            <a:ext cx="36431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Analyses multivariées: pair plot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 linéaires entre les valeurs énergétiques, les graisses, les glucides et les sucres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couleurs pour représenter les valeurs nutritionnelles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 de valeurs faibles pour les nutriments verts et élevées pour les nutriments rouges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739797-7ECC-0642-9700-91304B086FA0}"/>
              </a:ext>
            </a:extLst>
          </p:cNvPr>
          <p:cNvSpPr txBox="1"/>
          <p:nvPr/>
        </p:nvSpPr>
        <p:spPr>
          <a:xfrm>
            <a:off x="7292622" y="969081"/>
            <a:ext cx="2743200" cy="89182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F9EA7D-14C1-2649-8244-95F978E9CCA8}"/>
              </a:ext>
            </a:extLst>
          </p:cNvPr>
          <p:cNvSpPr txBox="1"/>
          <p:nvPr/>
        </p:nvSpPr>
        <p:spPr>
          <a:xfrm>
            <a:off x="9115778" y="2829983"/>
            <a:ext cx="897466" cy="89182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242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D080D9E-C2D1-5F49-A15B-F302F861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5335"/>
            <a:ext cx="6500528" cy="32005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D33E8F8-A353-064C-BDE7-36808E59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95" y="1070645"/>
            <a:ext cx="5787355" cy="578735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A4CCC0-B4B3-4848-A559-BCFB3684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13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14EBFC-80CA-FC4E-9707-AFFFAE2BC547}"/>
              </a:ext>
            </a:extLst>
          </p:cNvPr>
          <p:cNvSpPr txBox="1"/>
          <p:nvPr/>
        </p:nvSpPr>
        <p:spPr>
          <a:xfrm>
            <a:off x="109384" y="980012"/>
            <a:ext cx="61165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 la dimensionnalité des données</a:t>
            </a:r>
          </a:p>
          <a:p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en deux dimensions</a:t>
            </a:r>
          </a:p>
          <a:p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Corrélations entre les variables nutritionnelles</a:t>
            </a:r>
          </a:p>
          <a:p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Ratio de variance cumulée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Détermination du nombre optimal de composantes principales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C16C5A-FD51-E94B-8719-DDD181FE775A}"/>
              </a:ext>
            </a:extLst>
          </p:cNvPr>
          <p:cNvSpPr txBox="1"/>
          <p:nvPr/>
        </p:nvSpPr>
        <p:spPr>
          <a:xfrm>
            <a:off x="0" y="33245"/>
            <a:ext cx="72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ACP (Analyse en Composantes Principales)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201EE90-A572-7E4C-AD88-37B4F2C88EB9}"/>
              </a:ext>
            </a:extLst>
          </p:cNvPr>
          <p:cNvSpPr txBox="1"/>
          <p:nvPr/>
        </p:nvSpPr>
        <p:spPr>
          <a:xfrm>
            <a:off x="6922747" y="522714"/>
            <a:ext cx="4964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Graphique circulaire des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058244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542257B-B424-C446-92CE-6A06FFBD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01" y="344318"/>
            <a:ext cx="8330599" cy="41340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2AEBC22-9AF6-EA43-8185-96D1DE64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32" y="-20548"/>
            <a:ext cx="6720857" cy="729732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V. Observations (Le score Sante)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901A85-4572-004F-A682-3B10547A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773" y="6457864"/>
            <a:ext cx="2743200" cy="365125"/>
          </a:xfrm>
        </p:spPr>
        <p:txBody>
          <a:bodyPr/>
          <a:lstStyle/>
          <a:p>
            <a:fld id="{37A13DAC-E437-8F45-886B-9DC62DAD3E1C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35D7AA-F6AF-EE4F-9F67-E0D9C5A2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31" y="3509720"/>
            <a:ext cx="4686574" cy="334828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7F80DDF-0C56-ED4E-A3A9-ABAE3AF0983A}"/>
              </a:ext>
            </a:extLst>
          </p:cNvPr>
          <p:cNvSpPr txBox="1"/>
          <p:nvPr/>
        </p:nvSpPr>
        <p:spPr>
          <a:xfrm>
            <a:off x="-11832" y="975002"/>
            <a:ext cx="40187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Catégories avec les valeurs de santé les plus élevées : légumes, riz, lait et conserves alimentaires.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Cependant, les catégories de lait et de nourriture pour bébé ont un taux d'</a:t>
            </a:r>
            <a:r>
              <a:rPr lang="fr-FR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élevé.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BC5865-EC75-084C-9626-A9C401A04947}"/>
              </a:ext>
            </a:extLst>
          </p:cNvPr>
          <p:cNvSpPr txBox="1"/>
          <p:nvPr/>
        </p:nvSpPr>
        <p:spPr>
          <a:xfrm>
            <a:off x="5111393" y="4722195"/>
            <a:ext cx="6154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Plus le nombre d'additifs et d'ingrédients contenant de l'huile de palme augmente, plus le score de santé diminue.</a:t>
            </a:r>
          </a:p>
        </p:txBody>
      </p:sp>
    </p:spTree>
    <p:extLst>
      <p:ext uri="{BB962C8B-B14F-4D97-AF65-F5344CB8AC3E}">
        <p14:creationId xmlns:p14="http://schemas.microsoft.com/office/powerpoint/2010/main" val="340911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8E59E8-4B19-7144-85E7-D094E42D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7A7E8A-06D6-4B49-A5E6-1832FFC85485}"/>
              </a:ext>
            </a:extLst>
          </p:cNvPr>
          <p:cNvSpPr txBox="1"/>
          <p:nvPr/>
        </p:nvSpPr>
        <p:spPr>
          <a:xfrm>
            <a:off x="1923" y="4510843"/>
            <a:ext cx="12800512" cy="2347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Effet de la distance sur le score environnemental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 5 premiers pays avec le meilleur score : Pologne, Suède, Italie, Portugal, France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 5 pays avec le score environnemental moyen le plus bas : Australie, Chine, Argentine, Corée du Sud, Cambodge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Grèce et Andorre figurent également dans cette liste, signifiant que les produits sont fabriqués dans d'autres pays</a:t>
            </a:r>
          </a:p>
          <a:p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 résultats peuvent aider les clients en ligne à prendre une décision d'achat éclairée.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533B68-D033-4149-B5C6-A993D00F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8270"/>
            <a:ext cx="6662057" cy="41637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B9FFD12-E765-CD48-A6B5-E2725703F197}"/>
              </a:ext>
            </a:extLst>
          </p:cNvPr>
          <p:cNvSpPr txBox="1"/>
          <p:nvPr/>
        </p:nvSpPr>
        <p:spPr>
          <a:xfrm>
            <a:off x="0" y="110169"/>
            <a:ext cx="510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V. Observations (Le score </a:t>
            </a:r>
            <a:r>
              <a:rPr lang="en-US" sz="2400" b="1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écologique</a:t>
            </a:r>
            <a:r>
              <a:rPr lang="en-US" sz="24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24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9CDC2E-7547-B74E-98F1-C39AED90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89" y="770709"/>
            <a:ext cx="6161288" cy="38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1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6C0FD66F-96AD-D742-9635-1BE5BC2E67D0}"/>
              </a:ext>
            </a:extLst>
          </p:cNvPr>
          <p:cNvSpPr txBox="1"/>
          <p:nvPr/>
        </p:nvSpPr>
        <p:spPr>
          <a:xfrm>
            <a:off x="0" y="1577157"/>
            <a:ext cx="46343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Attribuer des valeurs en fonction du type d'emballage</a:t>
            </a:r>
          </a:p>
          <a:p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de 5 pour le plastique et 90 pour les produits frais</a:t>
            </a:r>
          </a:p>
          <a:p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Prise en compte des certifications environnementales (FSC, </a:t>
            </a:r>
            <a:r>
              <a:rPr lang="fr-FR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Rainforest</a:t>
            </a: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Alliance et Green Dot)</a:t>
            </a:r>
          </a:p>
          <a:p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Encourager l'utilisation d'emballages respectueux de l'environnement.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50CD4E-5C22-5A40-B307-A6010624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42" y="1372257"/>
            <a:ext cx="7724858" cy="411348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97AF8-EF38-9046-9E0B-4FB54D03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38CC35-1526-A848-ACB6-5CD8DE7C4120}"/>
              </a:ext>
            </a:extLst>
          </p:cNvPr>
          <p:cNvSpPr txBox="1"/>
          <p:nvPr/>
        </p:nvSpPr>
        <p:spPr>
          <a:xfrm>
            <a:off x="40451" y="116322"/>
            <a:ext cx="5491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V. Observations (Le score du packaging)</a:t>
            </a:r>
          </a:p>
        </p:txBody>
      </p:sp>
    </p:spTree>
    <p:extLst>
      <p:ext uri="{BB962C8B-B14F-4D97-AF65-F5344CB8AC3E}">
        <p14:creationId xmlns:p14="http://schemas.microsoft.com/office/powerpoint/2010/main" val="1553680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9A1F1801-BBED-894B-A32D-FFAE190F2D4B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Démonstration</a:t>
            </a:r>
            <a:r>
              <a: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l'application</a:t>
            </a:r>
            <a:r>
              <a: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: </a:t>
            </a:r>
            <a:r>
              <a:rPr lang="en-US" sz="32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Projet</a:t>
            </a:r>
            <a:r>
              <a: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OpenFoodFact</a:t>
            </a:r>
            <a:endPara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B6AE3D-B584-8D48-8C97-15DD55F4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55" y="5297921"/>
            <a:ext cx="2149615" cy="1061428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2AD394E-82BC-204D-8BE4-45F58352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1" y="3121547"/>
            <a:ext cx="3068330" cy="107034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3FDF2F-7D3F-4045-905A-BCCDC7AC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1293" y="5961000"/>
            <a:ext cx="1926626" cy="256437"/>
          </a:xfrm>
        </p:spPr>
        <p:txBody>
          <a:bodyPr/>
          <a:lstStyle/>
          <a:p>
            <a:pPr defTabSz="640080">
              <a:spcAft>
                <a:spcPts val="600"/>
              </a:spcAft>
            </a:pPr>
            <a:fld id="{37A13DAC-E437-8F45-886B-9DC62DAD3E1C}" type="slidenum">
              <a:rPr lang="fr-FR" sz="8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640080">
                <a:spcAft>
                  <a:spcPts val="600"/>
                </a:spcAft>
              </a:pPr>
              <a:t>17</a:t>
            </a:fld>
            <a:endParaRPr lang="fr-FR"/>
          </a:p>
        </p:txBody>
      </p:sp>
      <p:pic>
        <p:nvPicPr>
          <p:cNvPr id="11" name="Image 10" descr="Une image contenant intérieur, nourriture&#10;&#10;Description générée automatiquement">
            <a:extLst>
              <a:ext uri="{FF2B5EF4-FFF2-40B4-BE49-F238E27FC236}">
                <a16:creationId xmlns:a16="http://schemas.microsoft.com/office/drawing/2014/main" id="{1CB3ED93-ECE0-A94E-84AE-16053B73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217" y="3164015"/>
            <a:ext cx="598672" cy="914455"/>
          </a:xfrm>
          <a:prstGeom prst="rect">
            <a:avLst/>
          </a:prstGeom>
        </p:spPr>
      </p:pic>
      <p:pic>
        <p:nvPicPr>
          <p:cNvPr id="13" name="Image 12" descr="Une image contenant intérieur, nourriture, dessert, plastique&#10;&#10;Description générée automatiquement">
            <a:extLst>
              <a:ext uri="{FF2B5EF4-FFF2-40B4-BE49-F238E27FC236}">
                <a16:creationId xmlns:a16="http://schemas.microsoft.com/office/drawing/2014/main" id="{0EE402EB-2C06-A04A-AD91-2ADD97F51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523" y="5332298"/>
            <a:ext cx="685018" cy="1042682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12511A7-3E98-1C41-8322-B9A90D459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623" y="4105028"/>
            <a:ext cx="2290574" cy="1233856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7B526A-8F71-B142-AE32-A2438F47B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191" y="4227573"/>
            <a:ext cx="3362676" cy="1034670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39304B-508C-964E-A880-798FEB02F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256" y="1933178"/>
            <a:ext cx="3674861" cy="1070348"/>
          </a:xfrm>
          <a:prstGeom prst="rect">
            <a:avLst/>
          </a:prstGeom>
        </p:spPr>
      </p:pic>
      <p:pic>
        <p:nvPicPr>
          <p:cNvPr id="18" name="Image 17" descr="Une image contenant texte, boisson&#10;&#10;Description générée automatiquement">
            <a:extLst>
              <a:ext uri="{FF2B5EF4-FFF2-40B4-BE49-F238E27FC236}">
                <a16:creationId xmlns:a16="http://schemas.microsoft.com/office/drawing/2014/main" id="{3047636A-E43F-FC4C-B53C-C5F86DF4E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936" y="1737360"/>
            <a:ext cx="1170467" cy="12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D2E5D-5F5D-C24F-B33D-44748737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" y="-115633"/>
            <a:ext cx="105156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VI. </a:t>
            </a:r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onclusions et perspectives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907139-BE5C-3A46-90E2-043A221F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18</a:t>
            </a:fld>
            <a:endParaRPr lang="fr-FR"/>
          </a:p>
        </p:txBody>
      </p:sp>
      <p:pic>
        <p:nvPicPr>
          <p:cNvPr id="8194" name="Picture 2" descr="GitHub - openfoodfacts/openfoodfacts-python: Python package for Open Food  Facts">
            <a:extLst>
              <a:ext uri="{FF2B5EF4-FFF2-40B4-BE49-F238E27FC236}">
                <a16:creationId xmlns:a16="http://schemas.microsoft.com/office/drawing/2014/main" id="{1A24122B-3098-7D44-8556-8EA005FF6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29" y="2219218"/>
            <a:ext cx="5670477" cy="189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14255A-3368-6045-B1C8-24F5E9014E26}"/>
              </a:ext>
            </a:extLst>
          </p:cNvPr>
          <p:cNvSpPr txBox="1"/>
          <p:nvPr/>
        </p:nvSpPr>
        <p:spPr>
          <a:xfrm>
            <a:off x="222610" y="1472672"/>
            <a:ext cx="10515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Proposition de scores pour la santé, le type d'emballage et l'environnement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Estimation du score nutritionnel à l'aide de la catégorie et du nom du produit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Remplissage de 20 % des données validé par la méthode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fr-FR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univariée</a:t>
            </a: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multivariée réalisée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utilisé pour réduire la dimensionnalité et comprendre les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Création d'une application pour 3 scores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Nécessité suggérée de données d'emballage plus détaillées et de calculs de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Reconnaissance de données incomplètes pour un score environnemental précis</a:t>
            </a:r>
          </a:p>
        </p:txBody>
      </p:sp>
    </p:spTree>
    <p:extLst>
      <p:ext uri="{BB962C8B-B14F-4D97-AF65-F5344CB8AC3E}">
        <p14:creationId xmlns:p14="http://schemas.microsoft.com/office/powerpoint/2010/main" val="223474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C62E9226-2D14-694B-A8A8-D18E96D4D02D}"/>
              </a:ext>
            </a:extLst>
          </p:cNvPr>
          <p:cNvGrpSpPr/>
          <p:nvPr/>
        </p:nvGrpSpPr>
        <p:grpSpPr>
          <a:xfrm>
            <a:off x="3347719" y="327365"/>
            <a:ext cx="5273767" cy="1959824"/>
            <a:chOff x="762000" y="1359243"/>
            <a:chExt cx="10747087" cy="399380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DFDD306-FF2C-C845-9D1F-DF955F9F6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504950"/>
              <a:ext cx="10668000" cy="38481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FFC1BF-2541-1841-9E27-5C39FA7EE12C}"/>
                </a:ext>
              </a:extLst>
            </p:cNvPr>
            <p:cNvSpPr/>
            <p:nvPr/>
          </p:nvSpPr>
          <p:spPr>
            <a:xfrm>
              <a:off x="9020432" y="1359243"/>
              <a:ext cx="2488655" cy="1339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BD7246-0051-494A-8E74-33EC05D8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3DAC-E437-8F45-886B-9DC62DAD3E1C}" type="slidenum">
              <a:rPr lang="fr-FR" smtClean="0"/>
              <a:t>2</a:t>
            </a:fld>
            <a:endParaRPr lang="fr-FR"/>
          </a:p>
        </p:txBody>
      </p:sp>
      <p:graphicFrame>
        <p:nvGraphicFramePr>
          <p:cNvPr id="20" name="ZoneTexte 11">
            <a:extLst>
              <a:ext uri="{FF2B5EF4-FFF2-40B4-BE49-F238E27FC236}">
                <a16:creationId xmlns:a16="http://schemas.microsoft.com/office/drawing/2014/main" id="{772C814D-D324-E39B-4269-DDEC21C84B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569966"/>
              </p:ext>
            </p:extLst>
          </p:nvPr>
        </p:nvGraphicFramePr>
        <p:xfrm>
          <a:off x="334932" y="2698719"/>
          <a:ext cx="11657043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126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09A22E-637C-1D4C-8753-AFA380E8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E28C22D-FAEC-3D40-B520-829BB85A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408061"/>
              </p:ext>
            </p:extLst>
          </p:nvPr>
        </p:nvGraphicFramePr>
        <p:xfrm>
          <a:off x="643468" y="1153515"/>
          <a:ext cx="10905066" cy="45509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45485">
                  <a:extLst>
                    <a:ext uri="{9D8B030D-6E8A-4147-A177-3AD203B41FA5}">
                      <a16:colId xmlns:a16="http://schemas.microsoft.com/office/drawing/2014/main" val="1048334361"/>
                    </a:ext>
                  </a:extLst>
                </a:gridCol>
                <a:gridCol w="5559581">
                  <a:extLst>
                    <a:ext uri="{9D8B030D-6E8A-4147-A177-3AD203B41FA5}">
                      <a16:colId xmlns:a16="http://schemas.microsoft.com/office/drawing/2014/main" val="1405223492"/>
                    </a:ext>
                  </a:extLst>
                </a:gridCol>
              </a:tblGrid>
              <a:tr h="494849"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</a:t>
                      </a:r>
                      <a:endParaRPr lang="fr-FR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fr-FR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801770"/>
                  </a:ext>
                </a:extLst>
              </a:tr>
              <a:tr h="766606">
                <a:tc>
                  <a:txBody>
                    <a:bodyPr/>
                    <a:lstStyle/>
                    <a:p>
                      <a:r>
                        <a:rPr lang="fr-F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I. Présentation de l'idée d'application</a:t>
                      </a: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Données alimentaires pour scores santé, éco et type emballage</a:t>
                      </a:r>
                      <a:endParaRPr lang="fr-FR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742953"/>
                  </a:ext>
                </a:extLst>
              </a:tr>
              <a:tr h="766606"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II. Opérations de nettoyage</a:t>
                      </a:r>
                      <a:endParaRPr lang="fr-F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KNN, régression linéaire,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mapping</a:t>
                      </a:r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méthode imputation pour données manquantes</a:t>
                      </a: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531190"/>
                  </a:ext>
                </a:extLst>
              </a:tr>
              <a:tr h="494849">
                <a:tc>
                  <a:txBody>
                    <a:bodyPr/>
                    <a:lstStyle/>
                    <a:p>
                      <a:r>
                        <a:rPr lang="fr-F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III. Description et analyse </a:t>
                      </a:r>
                      <a:r>
                        <a:rPr lang="fr-FR" sz="18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univariée</a:t>
                      </a:r>
                      <a:endParaRPr lang="fr-F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Visualisation variables importantes et tests normalité</a:t>
                      </a:r>
                      <a:endParaRPr lang="fr-FR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6968"/>
                  </a:ext>
                </a:extLst>
              </a:tr>
              <a:tr h="494849"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IV. Analyse multivariée</a:t>
                      </a:r>
                      <a:endParaRPr lang="fr-F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Analyse bivariée et multivariée, PCA</a:t>
                      </a:r>
                      <a:endParaRPr lang="fr-FR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95519"/>
                  </a:ext>
                </a:extLst>
              </a:tr>
              <a:tr h="766606">
                <a:tc>
                  <a:txBody>
                    <a:bodyPr/>
                    <a:lstStyle/>
                    <a:p>
                      <a:r>
                        <a:rPr lang="fr-FR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Observations solidement étayées</a:t>
                      </a:r>
                      <a:endParaRPr lang="fr-F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observations sur pertinence et faisabilité de l'application, avec graphes et tests statistiques</a:t>
                      </a:r>
                      <a:endParaRPr lang="fr-FR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37363"/>
                  </a:ext>
                </a:extLst>
              </a:tr>
              <a:tr h="766606">
                <a:tc>
                  <a:txBody>
                    <a:bodyPr/>
                    <a:lstStyle/>
                    <a:p>
                      <a:r>
                        <a:rPr lang="fr-F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VI. Synthèse des conclusions</a:t>
                      </a: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Conclusion sur faisabilité et résultats de l'analyse des données.</a:t>
                      </a:r>
                    </a:p>
                  </a:txBody>
                  <a:tcPr marL="186859" marR="140143" marT="93429" marB="9342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2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69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D2E5D-5F5D-C24F-B33D-44748737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5" y="89892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I. Présentation de l'idée d'application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93B619-0FF2-C748-ACC8-7366CF28A60E}"/>
              </a:ext>
            </a:extLst>
          </p:cNvPr>
          <p:cNvSpPr txBox="1"/>
          <p:nvPr/>
        </p:nvSpPr>
        <p:spPr>
          <a:xfrm>
            <a:off x="0" y="1940439"/>
            <a:ext cx="4854055" cy="416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Base de </a:t>
            </a:r>
            <a:r>
              <a:rPr lang="en-US" dirty="0" err="1">
                <a:effectLst/>
              </a:rPr>
              <a:t>données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publique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produits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alimentaires</a:t>
            </a: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Informations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collectées</a:t>
            </a:r>
            <a:r>
              <a:rPr lang="en-US" dirty="0">
                <a:effectLst/>
              </a:rPr>
              <a:t> par les </a:t>
            </a:r>
            <a:r>
              <a:rPr lang="en-US" dirty="0" err="1">
                <a:effectLst/>
              </a:rPr>
              <a:t>utilisateurs</a:t>
            </a: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Fournit</a:t>
            </a:r>
            <a:r>
              <a:rPr lang="en-US" dirty="0">
                <a:effectLst/>
              </a:rPr>
              <a:t> des </a:t>
            </a:r>
            <a:r>
              <a:rPr lang="en-US" dirty="0" err="1">
                <a:effectLst/>
              </a:rPr>
              <a:t>informations</a:t>
            </a:r>
            <a:r>
              <a:rPr lang="en-US" dirty="0">
                <a:effectLst/>
              </a:rPr>
              <a:t> sur les </a:t>
            </a:r>
            <a:r>
              <a:rPr lang="en-US" dirty="0" err="1">
                <a:effectLst/>
              </a:rPr>
              <a:t>ingrédients</a:t>
            </a:r>
            <a:r>
              <a:rPr lang="en-US" dirty="0">
                <a:effectLst/>
              </a:rPr>
              <a:t>, les </a:t>
            </a:r>
            <a:r>
              <a:rPr lang="en-US" dirty="0" err="1">
                <a:effectLst/>
              </a:rPr>
              <a:t>valeurs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nutritionnelles</a:t>
            </a:r>
            <a:r>
              <a:rPr lang="en-US" dirty="0">
                <a:effectLst/>
              </a:rPr>
              <a:t>, les labels, etc.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Les </a:t>
            </a:r>
            <a:r>
              <a:rPr lang="en-US" dirty="0" err="1">
                <a:effectLst/>
              </a:rPr>
              <a:t>données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peuvent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être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incomplètes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inexactes</a:t>
            </a: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Nécessite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amélioration</a:t>
            </a:r>
            <a:r>
              <a:rPr lang="en-US" dirty="0">
                <a:effectLst/>
              </a:rPr>
              <a:t> continue pour </a:t>
            </a:r>
            <a:r>
              <a:rPr lang="en-US" dirty="0" err="1">
                <a:effectLst/>
              </a:rPr>
              <a:t>fournir</a:t>
            </a:r>
            <a:r>
              <a:rPr lang="en-US" dirty="0">
                <a:effectLst/>
              </a:rPr>
              <a:t> des </a:t>
            </a:r>
            <a:r>
              <a:rPr lang="en-US" dirty="0" err="1">
                <a:effectLst/>
              </a:rPr>
              <a:t>informations</a:t>
            </a:r>
            <a:r>
              <a:rPr lang="en-US" dirty="0">
                <a:effectLst/>
              </a:rPr>
              <a:t> précises et </a:t>
            </a:r>
            <a:r>
              <a:rPr lang="en-US" dirty="0" err="1">
                <a:effectLst/>
              </a:rPr>
              <a:t>complètes</a:t>
            </a:r>
            <a:r>
              <a:rPr lang="en-US" dirty="0">
                <a:effectLst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CDCDA3-B45E-2345-890D-A5038FEA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309653"/>
            <a:ext cx="6155141" cy="426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71F1D8-ED6B-5748-AC77-196FDDD0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35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59E4E39-15CD-B548-A4FD-BCD3019B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b="1" kern="12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</a:t>
            </a:r>
            <a:r>
              <a:rPr lang="en-US" b="1" kern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kern="12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l'idée</a:t>
            </a:r>
            <a:r>
              <a:rPr lang="en-US" b="1" kern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2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d'application</a:t>
            </a:r>
            <a:endParaRPr lang="en-US" b="1" kern="12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alculateur Eco-Score automatique en ligne - ScanUp">
            <a:extLst>
              <a:ext uri="{FF2B5EF4-FFF2-40B4-BE49-F238E27FC236}">
                <a16:creationId xmlns:a16="http://schemas.microsoft.com/office/drawing/2014/main" id="{03FC981B-1BB6-3A48-A446-23F1F6235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3570" y="609599"/>
            <a:ext cx="1068104" cy="11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F6A465-F6C0-2245-AC21-AF14EA665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0858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de santé</a:t>
            </a:r>
            <a:r>
              <a:rPr lang="fr-FR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Additifs et huile de palme retirés de la note nutritionnelle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écologique</a:t>
            </a:r>
            <a:r>
              <a:rPr lang="fr-FR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Distance parcourue par le produit jusqu'au consommateur final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de l'emballage</a:t>
            </a:r>
            <a:r>
              <a:rPr lang="fr-FR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Impact environnemental de l'emballage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Variables différentes utilisées pour calculer les scores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Prise en compte de la santé, de l'écologie et de l'emballage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Notation globale du produit basée sur les scores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192AE2-7113-B942-8AF0-074C6C81C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510" y="2094572"/>
            <a:ext cx="1172223" cy="1183495"/>
          </a:xfrm>
          <a:prstGeom prst="rect">
            <a:avLst/>
          </a:prstGeom>
        </p:spPr>
      </p:pic>
      <p:pic>
        <p:nvPicPr>
          <p:cNvPr id="9" name="Image 8" descr="Une image contenant texte, conteneur&#10;&#10;Description générée automatiquement">
            <a:extLst>
              <a:ext uri="{FF2B5EF4-FFF2-40B4-BE49-F238E27FC236}">
                <a16:creationId xmlns:a16="http://schemas.microsoft.com/office/drawing/2014/main" id="{8E6652F4-D8CE-E34A-B204-A632DA98F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368" y="3595958"/>
            <a:ext cx="2606508" cy="1159115"/>
          </a:xfrm>
          <a:prstGeom prst="rect">
            <a:avLst/>
          </a:prstGeom>
        </p:spPr>
      </p:pic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EC01EDB-18D1-1F46-9D2D-8808067B6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368" y="5234105"/>
            <a:ext cx="2606508" cy="861214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AA185F5-A3B8-3A4B-82A4-CB57B727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fr-FR" sz="1000"/>
              <a:pPr>
                <a:spcAft>
                  <a:spcPts val="600"/>
                </a:spcAft>
              </a:pPr>
              <a:t>5</a:t>
            </a:fld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256074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D2E5D-5F5D-C24F-B33D-44748737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" y="-585216"/>
            <a:ext cx="643561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Opérations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nettoyage</a:t>
            </a:r>
            <a:endParaRPr lang="en-US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39D4B9-681E-9442-A1A1-E3C1BA2A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9529" y="6356350"/>
            <a:ext cx="142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D914E9-38CD-1D42-A61F-59672A97D8E4}"/>
              </a:ext>
            </a:extLst>
          </p:cNvPr>
          <p:cNvSpPr txBox="1"/>
          <p:nvPr/>
        </p:nvSpPr>
        <p:spPr>
          <a:xfrm>
            <a:off x="44329" y="2470858"/>
            <a:ext cx="4622275" cy="303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Nettoyage des données: suppression des valeurs aberrantes et des colonnes avec peu de données manquantes.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Découverte de 100 000 valeurs manquantes dans la colonne "nutrition grade".</a:t>
            </a:r>
          </a:p>
          <a:p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Besoin de compléter les valeurs manquantes pour l'application.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C72945-ECE7-D443-892D-AEE55DB60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" r="3" b="3"/>
          <a:stretch/>
        </p:blipFill>
        <p:spPr>
          <a:xfrm>
            <a:off x="6279265" y="3767932"/>
            <a:ext cx="5890440" cy="31123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07D2E16-DCE8-3740-9844-4E0BFAFF3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6" b="-1"/>
          <a:stretch/>
        </p:blipFill>
        <p:spPr>
          <a:xfrm>
            <a:off x="4800598" y="37041"/>
            <a:ext cx="7347073" cy="371987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B37C83E-0E68-8741-A861-CDFD82ECC25A}"/>
              </a:ext>
            </a:extLst>
          </p:cNvPr>
          <p:cNvSpPr txBox="1"/>
          <p:nvPr/>
        </p:nvSpPr>
        <p:spPr>
          <a:xfrm>
            <a:off x="6167305" y="3740287"/>
            <a:ext cx="61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Analyse de l'histogramme de la colonne "nutrition grade".</a:t>
            </a:r>
          </a:p>
        </p:txBody>
      </p:sp>
    </p:spTree>
    <p:extLst>
      <p:ext uri="{BB962C8B-B14F-4D97-AF65-F5344CB8AC3E}">
        <p14:creationId xmlns:p14="http://schemas.microsoft.com/office/powerpoint/2010/main" val="325435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F1DBC46-2D00-074E-BB70-893FE446EC60}"/>
              </a:ext>
            </a:extLst>
          </p:cNvPr>
          <p:cNvSpPr txBox="1"/>
          <p:nvPr/>
        </p:nvSpPr>
        <p:spPr>
          <a:xfrm>
            <a:off x="-1" y="2069505"/>
            <a:ext cx="4946573" cy="2810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Moyenne des valeurs nutritionnelles pour chaque catégorie et estimation du nutrition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Recherche des valeurs manquantes de nutrition grade via correspondance catégories/grades moyens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Complétion des valeurs manquantes de </a:t>
            </a:r>
            <a:r>
              <a:rPr lang="fr-FR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product_name</a:t>
            </a: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nutrition grade avec méthode de </a:t>
            </a:r>
            <a:r>
              <a:rPr lang="fr-FR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Remplissage des données manquantes via méthode de </a:t>
            </a:r>
            <a:r>
              <a:rPr lang="fr-FR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fr-F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 trois étapes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89CBF0-BE73-544B-BF60-3237C416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8601" y="126658"/>
            <a:ext cx="6428431" cy="67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D315FB37-BB9B-FF4A-A7F8-F332DCC1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8" y="-122256"/>
            <a:ext cx="7598945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Opérations</a:t>
            </a:r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nettoyage</a:t>
            </a:r>
            <a:endParaRPr lang="en-US" sz="3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43E690-53E1-3041-B4FC-AC38904A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2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47A000-D2B5-7344-B24A-DB182625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1844"/>
            <a:ext cx="4772974" cy="35535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la méthode KNN pour améliorer la prédiction du nutrition grade</a:t>
            </a:r>
          </a:p>
          <a:p>
            <a:pPr marL="0" indent="0">
              <a:buNone/>
            </a:pPr>
            <a:endParaRPr lang="fr-FR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Tentative d'imputation du nutrition score avec les méthodes </a:t>
            </a:r>
            <a:r>
              <a:rPr lang="fr-FR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endParaRPr lang="fr-FR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la régression linéaire pour prédire le nutrition score, mais résultats mitigés</a:t>
            </a:r>
          </a:p>
          <a:p>
            <a:endParaRPr lang="fr-FR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744DB1-BE2F-2243-8520-FE809208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752" y="64928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0F3D8D-E88E-AA44-B183-BAF93391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74" y="37871"/>
            <a:ext cx="3077988" cy="2585510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BE755AE-2505-4149-B739-C0A8652C8B7B}"/>
              </a:ext>
            </a:extLst>
          </p:cNvPr>
          <p:cNvSpPr txBox="1">
            <a:spLocks/>
          </p:cNvSpPr>
          <p:nvPr/>
        </p:nvSpPr>
        <p:spPr>
          <a:xfrm>
            <a:off x="116321" y="204200"/>
            <a:ext cx="4832802" cy="1170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Opérations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nettoyage</a:t>
            </a: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7F309B0-CC4A-A245-A002-09FDEF62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74" y="2146814"/>
            <a:ext cx="7239829" cy="47111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C61B54-6754-6D40-848B-50B0EF8E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90" y="418579"/>
            <a:ext cx="2425866" cy="13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07AD09B-5EA0-4948-8C64-2E40282CE075}"/>
              </a:ext>
            </a:extLst>
          </p:cNvPr>
          <p:cNvSpPr txBox="1"/>
          <p:nvPr/>
        </p:nvSpPr>
        <p:spPr>
          <a:xfrm>
            <a:off x="92862" y="2556236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écologique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basé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 la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similarité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colonnes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Évaluation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emballages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basée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type et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impact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environnemental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d'emballage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attribué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fonction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 type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d'emballage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de son impact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environnemental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BD67456-CD65-0341-96C5-88A6F025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27" y="3611483"/>
            <a:ext cx="6329582" cy="29274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A21CD7-F3BD-6241-AAA4-25DE3348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558" y="624832"/>
            <a:ext cx="5135719" cy="23624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3AC566-B045-A345-8FC7-F9A75291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A13DAC-E437-8F45-886B-9DC62DAD3E1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2B36F7-8441-E145-86E2-38D28B501CE3}"/>
              </a:ext>
            </a:extLst>
          </p:cNvPr>
          <p:cNvSpPr txBox="1"/>
          <p:nvPr/>
        </p:nvSpPr>
        <p:spPr>
          <a:xfrm>
            <a:off x="7828907" y="294819"/>
            <a:ext cx="17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Score </a:t>
            </a:r>
            <a:r>
              <a:rPr lang="fr-FR" dirty="0" err="1"/>
              <a:t>ecologique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26F3D6-1668-4E4C-BA3E-4EEB1CEB782B}"/>
              </a:ext>
            </a:extLst>
          </p:cNvPr>
          <p:cNvSpPr txBox="1"/>
          <p:nvPr/>
        </p:nvSpPr>
        <p:spPr>
          <a:xfrm>
            <a:off x="7548772" y="324651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Evaluation des emballages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A0B59335-FCB2-E848-8B41-D5EDCE54D3C1}"/>
              </a:ext>
            </a:extLst>
          </p:cNvPr>
          <p:cNvSpPr txBox="1">
            <a:spLocks/>
          </p:cNvSpPr>
          <p:nvPr/>
        </p:nvSpPr>
        <p:spPr>
          <a:xfrm>
            <a:off x="410318" y="373503"/>
            <a:ext cx="4832802" cy="1170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Opérations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nettoyage</a:t>
            </a: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2968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3490</TotalTime>
  <Words>971</Words>
  <Application>Microsoft Macintosh PowerPoint</Application>
  <PresentationFormat>Grand écran</PresentationFormat>
  <Paragraphs>169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Times New Roman</vt:lpstr>
      <vt:lpstr>Thème Office</vt:lpstr>
      <vt:lpstr>Analyse de données sur les produits alimentaires pour la création d'une application de recommandations nutritionnelles </vt:lpstr>
      <vt:lpstr>Présentation PowerPoint</vt:lpstr>
      <vt:lpstr>Présentation PowerPoint</vt:lpstr>
      <vt:lpstr>I. Présentation de l'idée d'application</vt:lpstr>
      <vt:lpstr>I. Présentation de l'idée d'application</vt:lpstr>
      <vt:lpstr>II. Opérations de nettoyage</vt:lpstr>
      <vt:lpstr>II. Opérations de nettoyage</vt:lpstr>
      <vt:lpstr>Présentation PowerPoint</vt:lpstr>
      <vt:lpstr>Présentation PowerPoint</vt:lpstr>
      <vt:lpstr>Présentation PowerPoint</vt:lpstr>
      <vt:lpstr>IV. Analyse bivariée</vt:lpstr>
      <vt:lpstr>IV. Analyse multivariée</vt:lpstr>
      <vt:lpstr>Présentation PowerPoint</vt:lpstr>
      <vt:lpstr>V. Observations (Le score Sante)</vt:lpstr>
      <vt:lpstr>Présentation PowerPoint</vt:lpstr>
      <vt:lpstr>Présentation PowerPoint</vt:lpstr>
      <vt:lpstr>Présentation PowerPoint</vt:lpstr>
      <vt:lpstr>VI. Conclusions et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données sur les produits alimentaires pour la création d'une application de recommandations nutritionnelles </dc:title>
  <dc:creator>4457</dc:creator>
  <cp:lastModifiedBy>4457</cp:lastModifiedBy>
  <cp:revision>4</cp:revision>
  <dcterms:created xsi:type="dcterms:W3CDTF">2023-04-26T09:56:56Z</dcterms:created>
  <dcterms:modified xsi:type="dcterms:W3CDTF">2023-04-28T20:07:37Z</dcterms:modified>
</cp:coreProperties>
</file>